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3"/>
  </p:notesMasterIdLst>
  <p:sldIdLst>
    <p:sldId id="292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93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gHq/Gx6Hl5bE4FEhIP1+A8VmKl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5214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09638" y="4508500"/>
            <a:ext cx="3838575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bg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09638" y="2057400"/>
            <a:ext cx="3838575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4050" b="1" spc="-38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846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5979091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050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3795706" y="0"/>
            <a:ext cx="115445" cy="6858000"/>
          </a:xfrm>
          <a:prstGeom prst="rect">
            <a:avLst/>
          </a:prstGeom>
          <a:solidFill>
            <a:srgbClr val="C9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72050" y="758952"/>
            <a:ext cx="339471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500" b="1" spc="-38" baseline="0">
                <a:solidFill>
                  <a:srgbClr val="C91419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74128" y="4508500"/>
            <a:ext cx="339471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3738627" y="3841"/>
            <a:ext cx="115445" cy="6858000"/>
          </a:xfrm>
          <a:prstGeom prst="rect">
            <a:avLst/>
          </a:prstGeom>
          <a:solidFill>
            <a:srgbClr val="F99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09409380-4903-CC7E-3878-00BD99A463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472" y="3841"/>
            <a:ext cx="413382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9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8153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5979091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050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733925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838325" y="3568701"/>
            <a:ext cx="6541294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05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199" y="3746500"/>
            <a:ext cx="62484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81200" y="5219700"/>
            <a:ext cx="62484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2814638" y="3469101"/>
            <a:ext cx="3838575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</p:spTree>
    <p:extLst>
      <p:ext uri="{BB962C8B-B14F-4D97-AF65-F5344CB8AC3E}">
        <p14:creationId xmlns:p14="http://schemas.microsoft.com/office/powerpoint/2010/main" val="102578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301354" y="3568701"/>
            <a:ext cx="6541294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05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799" y="3746500"/>
            <a:ext cx="62484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47800" y="5219700"/>
            <a:ext cx="62484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1800" cap="all" spc="150" baseline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2652713" y="3469101"/>
            <a:ext cx="3838575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</p:spTree>
    <p:extLst>
      <p:ext uri="{BB962C8B-B14F-4D97-AF65-F5344CB8AC3E}">
        <p14:creationId xmlns:p14="http://schemas.microsoft.com/office/powerpoint/2010/main" val="1291768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96272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90048" y="2958275"/>
            <a:ext cx="3479802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954046" y="2958274"/>
            <a:ext cx="3479802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82628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2287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3500438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050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098" y="6446839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3967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050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1"/>
            <a:ext cx="3490722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786384"/>
            <a:ext cx="2301625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4238" y="812801"/>
            <a:ext cx="428538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19150" y="3043051"/>
            <a:ext cx="2301624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1"/>
            <a:ext cx="77724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4094237" y="624142"/>
            <a:ext cx="428538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819150" y="6446838"/>
            <a:ext cx="1232579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6315075" y="6429376"/>
            <a:ext cx="750347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074256" y="6446838"/>
            <a:ext cx="305444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162098" y="6446839"/>
            <a:ext cx="363474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75"/>
              <a:t>Direttori del Corso – M. De Luca – M.A. Zappa</a:t>
            </a:r>
            <a:endParaRPr lang="it-IT" sz="675" dirty="0"/>
          </a:p>
        </p:txBody>
      </p:sp>
    </p:spTree>
    <p:extLst>
      <p:ext uri="{BB962C8B-B14F-4D97-AF65-F5344CB8AC3E}">
        <p14:creationId xmlns:p14="http://schemas.microsoft.com/office/powerpoint/2010/main" val="3021763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162098" y="6446839"/>
            <a:ext cx="363474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75"/>
              <a:t>Direttori del Corso – M. De Luca – M.A. Zappa</a:t>
            </a:r>
            <a:endParaRPr lang="it-IT" sz="675" dirty="0"/>
          </a:p>
        </p:txBody>
      </p:sp>
    </p:spTree>
    <p:extLst>
      <p:ext uri="{BB962C8B-B14F-4D97-AF65-F5344CB8AC3E}">
        <p14:creationId xmlns:p14="http://schemas.microsoft.com/office/powerpoint/2010/main" val="1125525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050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1"/>
            <a:ext cx="3490722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4238" y="497809"/>
            <a:ext cx="428538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77724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4094237" y="377398"/>
            <a:ext cx="428538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808672" y="2003423"/>
            <a:ext cx="268206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1885126"/>
            <a:ext cx="24860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33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819150" y="993775"/>
            <a:ext cx="77724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162098" y="6446839"/>
            <a:ext cx="363474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75"/>
              <a:t>Direttori del Corso – M. De Luca – M.A. Zappa</a:t>
            </a:r>
            <a:endParaRPr lang="it-IT" sz="675" dirty="0"/>
          </a:p>
        </p:txBody>
      </p:sp>
    </p:spTree>
    <p:extLst>
      <p:ext uri="{BB962C8B-B14F-4D97-AF65-F5344CB8AC3E}">
        <p14:creationId xmlns:p14="http://schemas.microsoft.com/office/powerpoint/2010/main" val="295796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90722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050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94238" y="497809"/>
            <a:ext cx="428538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1885126"/>
            <a:ext cx="23016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33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162098" y="6446839"/>
            <a:ext cx="3634741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675"/>
              <a:t>Direttori del Corso – M. De Luca – M.A. Zappa</a:t>
            </a:r>
            <a:endParaRPr lang="it-IT" sz="675" dirty="0"/>
          </a:p>
        </p:txBody>
      </p:sp>
    </p:spTree>
    <p:extLst>
      <p:ext uri="{BB962C8B-B14F-4D97-AF65-F5344CB8AC3E}">
        <p14:creationId xmlns:p14="http://schemas.microsoft.com/office/powerpoint/2010/main" val="2233393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05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38541" y="548355"/>
            <a:ext cx="4541135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27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25625" y="1611313"/>
            <a:ext cx="4554074" cy="3755104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6446839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490722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08996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05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01433" y="880375"/>
            <a:ext cx="4541135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27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6446839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4183380" y="0"/>
            <a:ext cx="77724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</p:spTree>
    <p:extLst>
      <p:ext uri="{BB962C8B-B14F-4D97-AF65-F5344CB8AC3E}">
        <p14:creationId xmlns:p14="http://schemas.microsoft.com/office/powerpoint/2010/main" val="4135676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050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3490734" y="507334"/>
            <a:ext cx="5653266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1"/>
            <a:ext cx="3490722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1885126"/>
            <a:ext cx="23016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33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55030" y="943430"/>
            <a:ext cx="3524589" cy="3977366"/>
          </a:xfrm>
        </p:spPr>
        <p:txBody>
          <a:bodyPr rtlCol="0" anchor="ctr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6446839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3277688" y="2322780"/>
            <a:ext cx="1011284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</p:spTree>
    <p:extLst>
      <p:ext uri="{BB962C8B-B14F-4D97-AF65-F5344CB8AC3E}">
        <p14:creationId xmlns:p14="http://schemas.microsoft.com/office/powerpoint/2010/main" val="755110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5586413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050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3490734" y="507334"/>
            <a:ext cx="5653266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2" y="1"/>
            <a:ext cx="3490722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150" y="1885126"/>
            <a:ext cx="2301625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33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88897" y="943430"/>
            <a:ext cx="3490722" cy="3977366"/>
          </a:xfrm>
        </p:spPr>
        <p:txBody>
          <a:bodyPr rtlCol="0" anchor="ctr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25594" y="6446839"/>
            <a:ext cx="193863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2960" y="6446839"/>
            <a:ext cx="36347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1752" y="6446839"/>
            <a:ext cx="585008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3277688" y="2322780"/>
            <a:ext cx="1011284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</p:spTree>
    <p:extLst>
      <p:ext uri="{BB962C8B-B14F-4D97-AF65-F5344CB8AC3E}">
        <p14:creationId xmlns:p14="http://schemas.microsoft.com/office/powerpoint/2010/main" val="806827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rtlCol="0" anchor="b">
            <a:noAutofit/>
          </a:bodyPr>
          <a:lstStyle>
            <a:lvl1pPr algn="ctr">
              <a:defRPr sz="33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2652713" y="4535901"/>
            <a:ext cx="3838575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</p:spTree>
    <p:extLst>
      <p:ext uri="{BB962C8B-B14F-4D97-AF65-F5344CB8AC3E}">
        <p14:creationId xmlns:p14="http://schemas.microsoft.com/office/powerpoint/2010/main" val="143691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 e contenut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31540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1346201"/>
            <a:ext cx="1836025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19150" y="1346201"/>
            <a:ext cx="5610225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6524071" y="19606"/>
            <a:ext cx="1036320" cy="997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</p:spTree>
    <p:extLst>
      <p:ext uri="{BB962C8B-B14F-4D97-AF65-F5344CB8AC3E}">
        <p14:creationId xmlns:p14="http://schemas.microsoft.com/office/powerpoint/2010/main" val="198858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ue contenut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fronto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olo titol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4E4"/>
            </a:gs>
            <a:gs pos="7000">
              <a:srgbClr val="CAD9F1"/>
            </a:gs>
            <a:gs pos="17000">
              <a:srgbClr val="E0E8F4"/>
            </a:gs>
            <a:gs pos="100000">
              <a:srgbClr val="E0E8F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3500438" y="0"/>
            <a:ext cx="2143125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sz="1050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2411" y="2108202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25594" y="6446839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25/10/2025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22960" y="6446839"/>
            <a:ext cx="36347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781752" y="6446839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77724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050" noProof="0" dirty="0"/>
          </a:p>
        </p:txBody>
      </p:sp>
    </p:spTree>
    <p:extLst>
      <p:ext uri="{BB962C8B-B14F-4D97-AF65-F5344CB8AC3E}">
        <p14:creationId xmlns:p14="http://schemas.microsoft.com/office/powerpoint/2010/main" val="381207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 spc="-38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10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8734" y="758952"/>
            <a:ext cx="3784210" cy="3227514"/>
          </a:xfrm>
        </p:spPr>
        <p:txBody>
          <a:bodyPr>
            <a:no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Il disturbo dell’immagine corporea e il percorso </a:t>
            </a:r>
            <a:r>
              <a:rPr lang="it-IT" sz="4800" dirty="0" err="1">
                <a:solidFill>
                  <a:srgbClr val="FF0000"/>
                </a:solidFill>
              </a:rPr>
              <a:t>bariatrico</a:t>
            </a:r>
            <a:endParaRPr lang="it-IT" sz="4800" dirty="0">
              <a:solidFill>
                <a:srgbClr val="FF0000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0812" y="4508500"/>
            <a:ext cx="3784210" cy="1279652"/>
          </a:xfrm>
        </p:spPr>
        <p:txBody>
          <a:bodyPr>
            <a:normAutofit/>
          </a:bodyPr>
          <a:lstStyle/>
          <a:p>
            <a:r>
              <a:rPr lang="it-IT" sz="2100" b="1" dirty="0">
                <a:solidFill>
                  <a:srgbClr val="F3703A"/>
                </a:solidFill>
              </a:rPr>
              <a:t>RELATORE </a:t>
            </a:r>
            <a:r>
              <a:rPr lang="it-IT" sz="2400" b="1" dirty="0">
                <a:solidFill>
                  <a:srgbClr val="FF0000"/>
                </a:solidFill>
              </a:rPr>
              <a:t>ELIDA </a:t>
            </a:r>
            <a:r>
              <a:rPr lang="it-IT" sz="2400" b="1" dirty="0" err="1">
                <a:solidFill>
                  <a:srgbClr val="FF0000"/>
                </a:solidFill>
              </a:rPr>
              <a:t>bardho</a:t>
            </a:r>
            <a:endParaRPr lang="it-IT" sz="2400" b="1" dirty="0">
              <a:solidFill>
                <a:srgbClr val="FF0000"/>
              </a:solidFill>
            </a:endParaRPr>
          </a:p>
          <a:p>
            <a:r>
              <a:rPr lang="it-IT" sz="2100" b="1" dirty="0">
                <a:solidFill>
                  <a:srgbClr val="F3703A"/>
                </a:solidFill>
              </a:rPr>
              <a:t>Affiliazione </a:t>
            </a:r>
            <a:r>
              <a:rPr lang="it-IT" sz="2100" b="1">
                <a:solidFill>
                  <a:srgbClr val="F3703A"/>
                </a:solidFill>
              </a:rPr>
              <a:t>SOCIO AFFINE</a:t>
            </a:r>
            <a:endParaRPr lang="it-IT" sz="2100" b="1" dirty="0">
              <a:solidFill>
                <a:srgbClr val="F370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7200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D8FCA-61A0-4A9D-8A06-744D30110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9490"/>
            <a:ext cx="7772400" cy="2249952"/>
          </a:xfrm>
        </p:spPr>
        <p:txBody>
          <a:bodyPr>
            <a:noAutofit/>
          </a:bodyPr>
          <a:lstStyle/>
          <a:p>
            <a:r>
              <a:rPr lang="it-IT" sz="4000" b="1" dirty="0">
                <a:latin typeface="+mn-lt"/>
              </a:rPr>
              <a:t>L’importanza della valutazione dell’immagine corporea nel percorso </a:t>
            </a:r>
            <a:r>
              <a:rPr lang="it-IT" sz="4000" b="1" dirty="0" err="1">
                <a:latin typeface="+mn-lt"/>
              </a:rPr>
              <a:t>bariatrico</a:t>
            </a:r>
            <a:endParaRPr lang="it-IT" sz="4000" b="1" dirty="0">
              <a:latin typeface="+mn-lt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7748AEF-9683-418F-94D2-9B0802C2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45" y="2559442"/>
            <a:ext cx="3638577" cy="411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3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971600" y="774476"/>
            <a:ext cx="6984776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4400" b="1" dirty="0"/>
              <a:t>RIVENDICARE IL CORPO </a:t>
            </a:r>
          </a:p>
          <a:p>
            <a:pPr lvl="0" algn="ctr"/>
            <a:endParaRPr lang="it-IT" sz="2800" b="1" dirty="0"/>
          </a:p>
          <a:p>
            <a:pPr lvl="0" algn="ctr"/>
            <a:endParaRPr lang="it-IT" sz="2800" b="1" dirty="0"/>
          </a:p>
          <a:p>
            <a:pPr lvl="0" algn="ctr"/>
            <a:r>
              <a:rPr lang="it-IT" sz="2800" b="1" dirty="0"/>
              <a:t> </a:t>
            </a:r>
            <a:r>
              <a:rPr lang="it-IT" sz="4000" b="1" dirty="0">
                <a:solidFill>
                  <a:srgbClr val="0070C0"/>
                </a:solidFill>
              </a:rPr>
              <a:t>Il paziente è stanco</a:t>
            </a:r>
            <a:endParaRPr sz="4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82" y="3685736"/>
            <a:ext cx="3440054" cy="2465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/>
        </p:nvSpPr>
        <p:spPr>
          <a:xfrm>
            <a:off x="1233712" y="174806"/>
            <a:ext cx="698137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3600" b="1" dirty="0"/>
              <a:t>Panoramica dei modelli teorici sulla </a:t>
            </a:r>
            <a:r>
              <a:rPr lang="it-IT" sz="3600" b="1" dirty="0" err="1">
                <a:solidFill>
                  <a:srgbClr val="FF0000"/>
                </a:solidFill>
              </a:rPr>
              <a:t>Dispercezione</a:t>
            </a:r>
            <a:r>
              <a:rPr lang="it-IT" sz="3600" b="1" dirty="0">
                <a:solidFill>
                  <a:srgbClr val="FF0000"/>
                </a:solidFill>
              </a:rPr>
              <a:t> Corporea</a:t>
            </a:r>
            <a:endParaRPr sz="36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13" y="3628571"/>
            <a:ext cx="6879772" cy="274319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335313" y="1664027"/>
            <a:ext cx="76017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Teoria psicoanalitica </a:t>
            </a:r>
            <a:r>
              <a:rPr lang="it-IT" sz="2400" dirty="0"/>
              <a:t>(Freud</a:t>
            </a:r>
            <a:r>
              <a:rPr lang="it-IT" sz="24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Modello socioculturale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Teoria dell’oggettivazione </a:t>
            </a:r>
            <a:r>
              <a:rPr lang="it-IT" sz="2400" dirty="0"/>
              <a:t>(</a:t>
            </a:r>
            <a:r>
              <a:rPr lang="it-IT" sz="2400" dirty="0" err="1"/>
              <a:t>Fredrickson</a:t>
            </a:r>
            <a:r>
              <a:rPr lang="it-IT" sz="2400" dirty="0"/>
              <a:t> &amp; Roberts)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/>
              <a:t>Modello cognitivo-comportamentale</a:t>
            </a:r>
            <a:endParaRPr lang="it-IT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551543" y="406891"/>
            <a:ext cx="8432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/>
            <a:r>
              <a:rPr lang="it-IT" sz="4000" b="1" dirty="0"/>
              <a:t>Forme di </a:t>
            </a:r>
            <a:r>
              <a:rPr lang="it-IT" sz="4000" b="1" dirty="0" err="1">
                <a:solidFill>
                  <a:srgbClr val="FF0000"/>
                </a:solidFill>
              </a:rPr>
              <a:t>Dispercezione</a:t>
            </a:r>
            <a:r>
              <a:rPr lang="it-IT" sz="4000" b="1" dirty="0">
                <a:solidFill>
                  <a:srgbClr val="FF0000"/>
                </a:solidFill>
              </a:rPr>
              <a:t> Corporea</a:t>
            </a:r>
            <a:endParaRPr sz="4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2" y="3397587"/>
            <a:ext cx="3436661" cy="252424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3397586"/>
            <a:ext cx="3686954" cy="252424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85372" y="1286655"/>
            <a:ext cx="754886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Sovrastima </a:t>
            </a:r>
            <a:r>
              <a:rPr lang="it-IT" sz="2800" dirty="0"/>
              <a:t>della dimensione corporea</a:t>
            </a:r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Sottostima </a:t>
            </a:r>
            <a:r>
              <a:rPr lang="it-IT" sz="2800" dirty="0"/>
              <a:t>o negazione</a:t>
            </a:r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Focalizzazione </a:t>
            </a:r>
            <a:r>
              <a:rPr lang="it-IT" sz="2800" dirty="0"/>
              <a:t>su specifiche parti del corpo</a:t>
            </a:r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Alterazione </a:t>
            </a:r>
            <a:r>
              <a:rPr lang="it-IT" sz="2800" dirty="0"/>
              <a:t>delle sensazioni </a:t>
            </a:r>
            <a:r>
              <a:rPr lang="it-IT" sz="2800" dirty="0" err="1"/>
              <a:t>interocettive</a:t>
            </a:r>
            <a:endParaRPr lang="it-IT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314" y="2119706"/>
            <a:ext cx="1596572" cy="1107277"/>
          </a:xfrm>
          <a:prstGeom prst="rect">
            <a:avLst/>
          </a:prstGeom>
        </p:spPr>
      </p:pic>
      <p:sp>
        <p:nvSpPr>
          <p:cNvPr id="114" name="Google Shape;114;p5"/>
          <p:cNvSpPr txBox="1"/>
          <p:nvPr/>
        </p:nvSpPr>
        <p:spPr>
          <a:xfrm>
            <a:off x="395536" y="418569"/>
            <a:ext cx="84969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it-IT" sz="4500" b="1" dirty="0"/>
              <a:t>La </a:t>
            </a:r>
            <a:r>
              <a:rPr lang="it-IT" sz="4500" b="1" dirty="0" err="1">
                <a:solidFill>
                  <a:srgbClr val="FF0000"/>
                </a:solidFill>
              </a:rPr>
              <a:t>Dispercezione</a:t>
            </a:r>
            <a:r>
              <a:rPr lang="it-IT" sz="4500" b="1" dirty="0"/>
              <a:t> nell’Obesità:</a:t>
            </a:r>
          </a:p>
          <a:p>
            <a:pPr lvl="0"/>
            <a:endParaRPr lang="it-IT" sz="2200" b="1" dirty="0"/>
          </a:p>
          <a:p>
            <a:pPr lvl="0" algn="ctr"/>
            <a:r>
              <a:rPr lang="it-IT" sz="4500" b="1" dirty="0"/>
              <a:t> </a:t>
            </a:r>
            <a:r>
              <a:rPr lang="it-IT" sz="4500" b="1" dirty="0">
                <a:solidFill>
                  <a:srgbClr val="0070C0"/>
                </a:solidFill>
              </a:rPr>
              <a:t>Un Paradosso Nascosto</a:t>
            </a:r>
            <a:endParaRPr sz="45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28" y="3285039"/>
            <a:ext cx="6981371" cy="333969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487128" y="2239220"/>
            <a:ext cx="45640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Sottostima del proprio peso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Sovrastima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Negazione e </a:t>
            </a:r>
            <a:r>
              <a:rPr lang="it-IT" sz="2000" b="1" dirty="0" err="1"/>
              <a:t>iperconsapevolezza</a:t>
            </a:r>
            <a:r>
              <a:rPr lang="it-IT" sz="2000" b="1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428172" y="773584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indent="0" algn="ctr">
              <a:buNone/>
            </a:pPr>
            <a:r>
              <a:rPr lang="it-IT" dirty="0"/>
              <a:t>Dimensioni Psicologiche della </a:t>
            </a:r>
            <a:r>
              <a:rPr lang="it-IT" dirty="0" err="1">
                <a:solidFill>
                  <a:srgbClr val="FF0000"/>
                </a:solidFill>
              </a:rPr>
              <a:t>Dispercezione</a:t>
            </a:r>
            <a:r>
              <a:rPr lang="it-IT" dirty="0">
                <a:solidFill>
                  <a:srgbClr val="FF0000"/>
                </a:solidFill>
              </a:rPr>
              <a:t> Corporea nell’Obesità</a:t>
            </a:r>
          </a:p>
          <a:p>
            <a:pPr marL="114300" indent="0" algn="ctr">
              <a:buNone/>
            </a:pPr>
            <a:r>
              <a:rPr lang="it-IT" dirty="0"/>
              <a:t>Stigma, Bullismo e Internalizzazione </a:t>
            </a:r>
          </a:p>
          <a:p>
            <a:pPr marL="114300" indent="0" algn="ctr">
              <a:buNone/>
            </a:pPr>
            <a:r>
              <a:rPr lang="it-IT" dirty="0"/>
              <a:t> </a:t>
            </a:r>
            <a:r>
              <a:rPr lang="it-IT" sz="4500" b="1" dirty="0">
                <a:solidFill>
                  <a:srgbClr val="0070C0"/>
                </a:solidFill>
              </a:rPr>
              <a:t>ESSERE VISTI O GUARDATI</a:t>
            </a:r>
            <a:endParaRPr sz="4500" dirty="0">
              <a:solidFill>
                <a:srgbClr val="0070C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29" y="3429000"/>
            <a:ext cx="7300685" cy="2317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/>
        </p:nvSpPr>
        <p:spPr>
          <a:xfrm>
            <a:off x="741295" y="300055"/>
            <a:ext cx="78822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it-IT" sz="4400" dirty="0">
                <a:solidFill>
                  <a:srgbClr val="FF0000"/>
                </a:solidFill>
              </a:rPr>
              <a:t>Relazione con i disturbi alimentari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823" y="2576396"/>
            <a:ext cx="5950634" cy="341644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/>
        </p:nvSpPr>
        <p:spPr>
          <a:xfrm>
            <a:off x="835404" y="405624"/>
            <a:ext cx="7632848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it-IT" sz="5000" dirty="0">
                <a:solidFill>
                  <a:srgbClr val="00B050"/>
                </a:solidFill>
              </a:rPr>
              <a:t>Conclusioni</a:t>
            </a:r>
            <a:endParaRPr sz="5000" dirty="0">
              <a:solidFill>
                <a:srgbClr val="00B05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34" y="3967905"/>
            <a:ext cx="4479131" cy="2890095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9C2F2FB-90DB-4A11-A49F-0F747A844742}"/>
              </a:ext>
            </a:extLst>
          </p:cNvPr>
          <p:cNvSpPr/>
          <p:nvPr/>
        </p:nvSpPr>
        <p:spPr>
          <a:xfrm>
            <a:off x="393895" y="1513228"/>
            <a:ext cx="8356210" cy="232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it-IT" sz="3200" b="1" kern="100" dirty="0">
                <a:solidFill>
                  <a:srgbClr val="FF0000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La comprensione profonda della </a:t>
            </a:r>
            <a:r>
              <a:rPr lang="it-IT" sz="3200" b="1" kern="100" dirty="0" err="1">
                <a:solidFill>
                  <a:srgbClr val="FF0000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dispercezione</a:t>
            </a:r>
            <a:r>
              <a:rPr lang="it-IT" sz="3200" b="1" kern="100" dirty="0">
                <a:solidFill>
                  <a:srgbClr val="FF0000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 corporea nell’obesità è decisiva per offrire una valutazione realmente efficace durante il percorso </a:t>
            </a:r>
            <a:r>
              <a:rPr lang="it-IT" sz="3200" b="1" kern="100" dirty="0" err="1">
                <a:solidFill>
                  <a:srgbClr val="FF0000"/>
                </a:solidFill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bariatrico</a:t>
            </a:r>
            <a:r>
              <a:rPr lang="it-IT" sz="3200" b="1" kern="100" dirty="0">
                <a:latin typeface="Aptos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3200" kern="100" dirty="0">
              <a:latin typeface="Apto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134</Words>
  <Application>Microsoft Office PowerPoint</Application>
  <PresentationFormat>Presentazione su schermo (4:3)</PresentationFormat>
  <Paragraphs>32</Paragraphs>
  <Slides>10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Times New Roman</vt:lpstr>
      <vt:lpstr>Wingdings</vt:lpstr>
      <vt:lpstr>Tema di Office</vt:lpstr>
      <vt:lpstr>RetrospectVTI</vt:lpstr>
      <vt:lpstr>Il disturbo dell’immagine corporea e il percorso bariatrico</vt:lpstr>
      <vt:lpstr>L’importanza della valutazione dell’immagine corporea nel percorso bariatrico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Fame d’amore</dc:title>
  <dc:creator>Giovanni</dc:creator>
  <cp:lastModifiedBy>Giovanni Baldrati</cp:lastModifiedBy>
  <cp:revision>37</cp:revision>
  <dcterms:created xsi:type="dcterms:W3CDTF">2021-02-11T17:50:38Z</dcterms:created>
  <dcterms:modified xsi:type="dcterms:W3CDTF">2025-10-25T21:10:36Z</dcterms:modified>
</cp:coreProperties>
</file>